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</p:sldMasterIdLst>
  <p:notesMasterIdLst>
    <p:notesMasterId r:id="rId21"/>
  </p:notesMasterIdLst>
  <p:sldIdLst>
    <p:sldId id="256" r:id="rId3"/>
    <p:sldId id="340" r:id="rId4"/>
    <p:sldId id="338" r:id="rId5"/>
    <p:sldId id="322" r:id="rId6"/>
    <p:sldId id="323" r:id="rId7"/>
    <p:sldId id="325" r:id="rId8"/>
    <p:sldId id="327" r:id="rId9"/>
    <p:sldId id="328" r:id="rId10"/>
    <p:sldId id="329" r:id="rId11"/>
    <p:sldId id="332" r:id="rId12"/>
    <p:sldId id="339" r:id="rId13"/>
    <p:sldId id="334" r:id="rId14"/>
    <p:sldId id="333" r:id="rId15"/>
    <p:sldId id="335" r:id="rId16"/>
    <p:sldId id="336" r:id="rId17"/>
    <p:sldId id="316" r:id="rId18"/>
    <p:sldId id="290" r:id="rId19"/>
    <p:sldId id="312" r:id="rId20"/>
  </p:sldIdLst>
  <p:sldSz cx="9144000" cy="5143500" type="screen16x9"/>
  <p:notesSz cx="6858000" cy="9144000"/>
  <p:embeddedFontLst>
    <p:embeddedFont>
      <p:font typeface="Encode Sans Expanded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Semibold" panose="02000506030000020004" pitchFamily="2" charset="0"/>
      <p:regular r:id="rId28"/>
      <p:bold r:id="rId29"/>
      <p:italic r:id="rId30"/>
      <p:boldItalic r:id="rId31"/>
    </p:embeddedFont>
    <p:embeddedFont>
      <p:font typeface="Raleway" pitchFamily="2" charset="77"/>
      <p:regular r:id="rId32"/>
      <p:bold r:id="rId33"/>
      <p:italic r:id="rId34"/>
      <p:boldItalic r:id="rId35"/>
    </p:embeddedFont>
    <p:embeddedFont>
      <p:font typeface="Raleway Thin" pitchFamily="2" charset="77"/>
      <p:bold r:id="rId36"/>
      <p:italic r:id="rId37"/>
      <p:boldItalic r:id="rId38"/>
    </p:embeddedFont>
    <p:embeddedFont>
      <p:font typeface="Roboto Condensed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417193-FCCA-4D04-A802-E15B93D3351B}">
  <a:tblStyle styleId="{AA417193-FCCA-4D04-A802-E15B93D335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000"/>
  </p:normalViewPr>
  <p:slideViewPr>
    <p:cSldViewPr snapToGrid="0" snapToObjects="1">
      <p:cViewPr varScale="1">
        <p:scale>
          <a:sx n="123" d="100"/>
          <a:sy n="123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a885f98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a885f98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Play video on a reproducible workflow: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=s3JldKoA0zw&amp;ab_channel=</a:t>
            </a:r>
            <a:r>
              <a:rPr lang="en-CA" dirty="0" err="1"/>
              <a:t>bartomeuslab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CA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a445c875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a445c875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8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a445c875a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a445c875a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17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a445c875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a445c875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28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a445c875a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a445c875a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39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a445c875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a445c875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24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a445c87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a445c87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a445c875a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a445c875a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" name="Google Shape;8489;gcba28538aa_0_15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0" name="Google Shape;8490;gcba28538aa_0_15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a445c875a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ca445c875a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26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a445c87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a445c87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65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a445c875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a445c875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36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a445c875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a445c875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Remove copy paste when writing manuscripts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09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a445c875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a445c875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60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a445c875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a445c875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Tell other people what commands who took to get the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932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a445c875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a445c875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2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a445c875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a445c875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62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13357" y="543268"/>
            <a:ext cx="4010100" cy="2540100"/>
          </a:xfrm>
          <a:prstGeom prst="rect">
            <a:avLst/>
          </a:prstGeom>
          <a:noFill/>
        </p:spPr>
        <p:txBody>
          <a:bodyPr spcFirstLastPara="1" wrap="square" lIns="91425" tIns="7200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4150" y="3849399"/>
            <a:ext cx="7602600" cy="3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2"/>
          </p:nvPr>
        </p:nvSpPr>
        <p:spPr>
          <a:xfrm>
            <a:off x="4656334" y="2635231"/>
            <a:ext cx="3491400" cy="387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3600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4656356" y="3022530"/>
            <a:ext cx="3491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3"/>
          </p:nvPr>
        </p:nvSpPr>
        <p:spPr>
          <a:xfrm>
            <a:off x="4656363" y="1527150"/>
            <a:ext cx="3491400" cy="387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3600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4"/>
          </p:nvPr>
        </p:nvSpPr>
        <p:spPr>
          <a:xfrm>
            <a:off x="4656370" y="1914434"/>
            <a:ext cx="3491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5"/>
          </p:nvPr>
        </p:nvSpPr>
        <p:spPr>
          <a:xfrm>
            <a:off x="4656334" y="3743328"/>
            <a:ext cx="3491400" cy="387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3600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6"/>
          </p:nvPr>
        </p:nvSpPr>
        <p:spPr>
          <a:xfrm>
            <a:off x="4656356" y="4130627"/>
            <a:ext cx="3491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 rot="5400000">
            <a:off x="6840900" y="2840325"/>
            <a:ext cx="3546900" cy="10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08000" rIns="91425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</a:t>
            </a:r>
            <a:r>
              <a:rPr lang="en" sz="7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7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7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75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L</a:t>
            </a:r>
            <a:endParaRPr sz="4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 rot="5400000">
            <a:off x="-2078925" y="2355225"/>
            <a:ext cx="4872300" cy="71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4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" sz="4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</a:t>
            </a:r>
            <a:r>
              <a:rPr lang="en" sz="4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</a:t>
            </a:r>
            <a:r>
              <a:rPr lang="en" sz="4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 sz="4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! </a:t>
            </a:r>
            <a:r>
              <a:rPr lang="en" sz="4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4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" sz="4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</a:t>
            </a:r>
            <a:r>
              <a:rPr lang="en" sz="4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</a:t>
            </a:r>
            <a:r>
              <a:rPr lang="en" sz="4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 sz="4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42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720000" y="276525"/>
            <a:ext cx="8424000" cy="1320000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1186725" y="2254697"/>
            <a:ext cx="3143700" cy="102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2"/>
          </p:nvPr>
        </p:nvSpPr>
        <p:spPr>
          <a:xfrm>
            <a:off x="1186725" y="4193775"/>
            <a:ext cx="31437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1186725" y="3322850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Encode Sans Expanded"/>
                <a:ea typeface="Encode Sans Expanded"/>
                <a:cs typeface="Encode Sans Expanded"/>
                <a:sym typeface="Encode Sans Expand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Encode Sans Expanded"/>
                <a:ea typeface="Encode Sans Expanded"/>
                <a:cs typeface="Encode Sans Expanded"/>
                <a:sym typeface="Encode Sans Expand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,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Encode Sans Expanded"/>
                <a:ea typeface="Encode Sans Expanded"/>
                <a:cs typeface="Encode Sans Expanded"/>
                <a:sym typeface="Encode Sans Expand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3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 rot="5400000">
            <a:off x="-1544550" y="2539800"/>
            <a:ext cx="4148400" cy="10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44000" rIns="91425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</a:t>
            </a:r>
            <a:r>
              <a:rPr lang="en" sz="8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87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</a:t>
            </a:r>
            <a:r>
              <a:rPr lang="en" sz="8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87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L</a:t>
            </a:r>
            <a:endParaRPr sz="5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 rot="-5400000" flipH="1">
            <a:off x="8293250" y="126150"/>
            <a:ext cx="10143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 rotWithShape="1">
          <a:blip r:embed="rId2">
            <a:alphaModFix/>
          </a:blip>
          <a:srcRect l="3" t="15925" r="81736" b="12691"/>
          <a:stretch/>
        </p:blipFill>
        <p:spPr>
          <a:xfrm rot="10800000" flipH="1">
            <a:off x="8424000" y="933447"/>
            <a:ext cx="719873" cy="422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/>
          <p:nvPr/>
        </p:nvSpPr>
        <p:spPr>
          <a:xfrm rot="5400000">
            <a:off x="-145200" y="126150"/>
            <a:ext cx="10143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0000" y="36261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720000" y="4114800"/>
            <a:ext cx="3175800" cy="48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720000" y="542607"/>
            <a:ext cx="7704000" cy="1461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6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Raleway Thin"/>
              <a:buNone/>
              <a:defRPr sz="100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3987600" y="3031900"/>
            <a:ext cx="43602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23900" y="1786538"/>
            <a:ext cx="4896000" cy="2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▃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l="23753" r="66587"/>
          <a:stretch/>
        </p:blipFill>
        <p:spPr>
          <a:xfrm rot="10800000" flipH="1">
            <a:off x="0" y="962024"/>
            <a:ext cx="719875" cy="41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0" y="5065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2"/>
          </p:nvPr>
        </p:nvSpPr>
        <p:spPr>
          <a:xfrm>
            <a:off x="1451988" y="2838450"/>
            <a:ext cx="1985400" cy="387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0000" rIns="91425" bIns="3600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452000" y="3225750"/>
            <a:ext cx="1985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3"/>
          </p:nvPr>
        </p:nvSpPr>
        <p:spPr>
          <a:xfrm>
            <a:off x="3945303" y="2838465"/>
            <a:ext cx="1985400" cy="387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0000" rIns="91425" bIns="3600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4"/>
          </p:nvPr>
        </p:nvSpPr>
        <p:spPr>
          <a:xfrm>
            <a:off x="3945314" y="3225750"/>
            <a:ext cx="1985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5"/>
          </p:nvPr>
        </p:nvSpPr>
        <p:spPr>
          <a:xfrm>
            <a:off x="6438603" y="2838465"/>
            <a:ext cx="1985400" cy="387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0000" rIns="91425" bIns="3600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6"/>
          </p:nvPr>
        </p:nvSpPr>
        <p:spPr>
          <a:xfrm>
            <a:off x="6438606" y="3225750"/>
            <a:ext cx="1985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0" y="506500"/>
            <a:ext cx="8424000" cy="48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720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flipH="1">
            <a:off x="720000" y="2488250"/>
            <a:ext cx="35283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88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/>
          <p:nvPr/>
        </p:nvSpPr>
        <p:spPr>
          <a:xfrm flipH="1">
            <a:off x="4929900" y="995200"/>
            <a:ext cx="3489900" cy="48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4717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7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aleway Thin"/>
              <a:buNone/>
              <a:defRPr sz="3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●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○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■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●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○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■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●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○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Char char="■"/>
              <a:defRPr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60" r:id="rId5"/>
    <p:sldLayoutId id="2147483662" r:id="rId6"/>
    <p:sldLayoutId id="2147483663" r:id="rId7"/>
    <p:sldLayoutId id="2147483667" r:id="rId8"/>
    <p:sldLayoutId id="2147483671" r:id="rId9"/>
    <p:sldLayoutId id="2147483675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get-docke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est/ten-simple-rules-dockerfil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oc/lua-filters" TargetMode="External"/><Relationship Id="rId7" Type="http://schemas.openxmlformats.org/officeDocument/2006/relationships/hyperlink" Target="https://ctan.org/pkg/booktabs?lang=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nnakrystalli.me/rrtools-repro-research/paper.html" TargetMode="External"/><Relationship Id="rId5" Type="http://schemas.openxmlformats.org/officeDocument/2006/relationships/hyperlink" Target="https://www.zotero.org/styles" TargetMode="External"/><Relationship Id="rId4" Type="http://schemas.openxmlformats.org/officeDocument/2006/relationships/hyperlink" Target="https://github.com/citation-style-language/styl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/>
        </p:nvSpPr>
        <p:spPr>
          <a:xfrm rot="5400000">
            <a:off x="7070850" y="1004823"/>
            <a:ext cx="3087000" cy="10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44000" rIns="91425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DEV</a:t>
            </a:r>
            <a:r>
              <a:rPr lang="en" sz="55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500" dirty="0">
                <a:solidFill>
                  <a:schemeClr val="dk1"/>
                </a:solidFill>
                <a:latin typeface="Raleway Thin"/>
                <a:ea typeface="Raleway"/>
                <a:cs typeface="Raleway"/>
                <a:sym typeface="Raleway Thin"/>
              </a:rPr>
              <a:t>PS</a:t>
            </a:r>
            <a:endParaRPr sz="55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40"/>
          <p:cNvSpPr txBox="1"/>
          <p:nvPr/>
        </p:nvSpPr>
        <p:spPr>
          <a:xfrm rot="5400000">
            <a:off x="-737000" y="3815650"/>
            <a:ext cx="2069700" cy="59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AU</a:t>
            </a:r>
            <a:r>
              <a:rPr lang="en" sz="2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</a:t>
            </a:r>
            <a:r>
              <a:rPr lang="en" sz="29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MA</a:t>
            </a:r>
            <a:r>
              <a:rPr lang="en" sz="2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29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E</a:t>
            </a:r>
            <a:endParaRPr sz="29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40"/>
          <p:cNvSpPr txBox="1"/>
          <p:nvPr/>
        </p:nvSpPr>
        <p:spPr>
          <a:xfrm>
            <a:off x="595750" y="3078700"/>
            <a:ext cx="8557200" cy="7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26000" rIns="91425" bIns="360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sz="63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MRIT S</a:t>
            </a:r>
            <a:r>
              <a:rPr lang="en" sz="6300" dirty="0">
                <a:solidFill>
                  <a:schemeClr val="lt2"/>
                </a:solidFill>
                <a:latin typeface="Raleway"/>
                <a:ea typeface="Raleway Thin"/>
                <a:cs typeface="Raleway Thin"/>
                <a:sym typeface="Raleway"/>
              </a:rPr>
              <a:t>IN</a:t>
            </a:r>
            <a:r>
              <a:rPr lang="en" sz="63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GH, P</a:t>
            </a:r>
            <a:r>
              <a:rPr lang="en" sz="63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" sz="63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D</a:t>
            </a:r>
            <a:endParaRPr sz="6300" dirty="0">
              <a:solidFill>
                <a:schemeClr val="lt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 dirty="0">
              <a:solidFill>
                <a:schemeClr val="lt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1026" name="Picture 2" descr="Motivation - Reproducible research">
            <a:extLst>
              <a:ext uri="{FF2B5EF4-FFF2-40B4-BE49-F238E27FC236}">
                <a16:creationId xmlns:a16="http://schemas.microsoft.com/office/drawing/2014/main" id="{4EC346FE-20B0-F94F-9CA3-776AF957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938" y="-5550"/>
            <a:ext cx="4353812" cy="30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Google Shape;203;p40"/>
          <p:cNvSpPr txBox="1">
            <a:spLocks noGrp="1"/>
          </p:cNvSpPr>
          <p:nvPr>
            <p:ph type="ctrTitle"/>
          </p:nvPr>
        </p:nvSpPr>
        <p:spPr>
          <a:xfrm>
            <a:off x="269645" y="255722"/>
            <a:ext cx="4353812" cy="2827646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3500" b="1" i="1" dirty="0">
                <a:solidFill>
                  <a:srgbClr val="FF0000"/>
                </a:solidFill>
              </a:rPr>
              <a:t>Computational reproducibility for bioinformatics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590F7-F756-5B41-A72B-06E405695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11,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86EEC-CA87-BC49-B7F3-ADB324500DBD}"/>
              </a:ext>
            </a:extLst>
          </p:cNvPr>
          <p:cNvSpPr/>
          <p:nvPr/>
        </p:nvSpPr>
        <p:spPr>
          <a:xfrm>
            <a:off x="1036578" y="3572933"/>
            <a:ext cx="1982197" cy="10266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Google Shape;219;p42">
            <a:extLst>
              <a:ext uri="{FF2B5EF4-FFF2-40B4-BE49-F238E27FC236}">
                <a16:creationId xmlns:a16="http://schemas.microsoft.com/office/drawing/2014/main" id="{2997F73C-B604-1A45-A387-F0AE05167C71}"/>
              </a:ext>
            </a:extLst>
          </p:cNvPr>
          <p:cNvSpPr txBox="1">
            <a:spLocks/>
          </p:cNvSpPr>
          <p:nvPr/>
        </p:nvSpPr>
        <p:spPr>
          <a:xfrm>
            <a:off x="707713" y="3217"/>
            <a:ext cx="7704000" cy="146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32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5000">
                <a:latin typeface="Raleway"/>
                <a:ea typeface="Raleway"/>
                <a:cs typeface="Raleway"/>
                <a:sym typeface="Raleway"/>
              </a:rPr>
              <a:t>Docker</a:t>
            </a:r>
            <a:endParaRPr lang="en-CA" sz="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49"/>
          <p:cNvSpPr txBox="1">
            <a:spLocks noGrp="1"/>
          </p:cNvSpPr>
          <p:nvPr>
            <p:ph type="title" idx="2"/>
          </p:nvPr>
        </p:nvSpPr>
        <p:spPr>
          <a:xfrm>
            <a:off x="1036579" y="2061090"/>
            <a:ext cx="1985400" cy="3873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</a:t>
            </a:r>
            <a:r>
              <a:rPr lang="en" sz="2000" dirty="0">
                <a:latin typeface="Raleway"/>
                <a:ea typeface="Raleway"/>
                <a:cs typeface="Raleway"/>
                <a:sym typeface="Raleway"/>
              </a:rPr>
              <a:t>OC</a:t>
            </a:r>
            <a:r>
              <a:rPr lang="en" sz="2000" dirty="0"/>
              <a:t>KER</a:t>
            </a:r>
            <a:r>
              <a:rPr lang="en" sz="2000" dirty="0"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" sz="2000" dirty="0"/>
              <a:t>I</a:t>
            </a:r>
            <a:r>
              <a:rPr lang="en" sz="2000" dirty="0">
                <a:latin typeface="Raleway"/>
                <a:ea typeface="Raleway"/>
                <a:cs typeface="Raleway"/>
                <a:sym typeface="Raleway"/>
              </a:rPr>
              <a:t>LE</a:t>
            </a:r>
            <a:endParaRPr sz="2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49"/>
          <p:cNvSpPr txBox="1">
            <a:spLocks noGrp="1"/>
          </p:cNvSpPr>
          <p:nvPr>
            <p:ph type="subTitle" idx="1"/>
          </p:nvPr>
        </p:nvSpPr>
        <p:spPr>
          <a:xfrm>
            <a:off x="1036579" y="2448390"/>
            <a:ext cx="2129954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dirty="0"/>
              <a:t>Text file with a s</a:t>
            </a:r>
            <a:r>
              <a:rPr lang="en" sz="1200" dirty="0"/>
              <a:t>et of instructions for installing software, adding data, running analyses or applications.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rocker/verse:4.0.2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. 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Rscript</a:t>
            </a:r>
            <a:r>
              <a:rPr lang="e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code/</a:t>
            </a:r>
            <a:r>
              <a:rPr lang="e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libs.r</a:t>
            </a:r>
            <a:endParaRPr lang="en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idx="3"/>
          </p:nvPr>
        </p:nvSpPr>
        <p:spPr>
          <a:xfrm>
            <a:off x="3852170" y="2061105"/>
            <a:ext cx="1985400" cy="3873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dirty="0"/>
              <a:t>G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</a:t>
            </a:r>
            <a:endParaRPr dirty="0"/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4"/>
          </p:nvPr>
        </p:nvSpPr>
        <p:spPr>
          <a:xfrm>
            <a:off x="3852181" y="2448390"/>
            <a:ext cx="1985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B</a:t>
            </a:r>
            <a:r>
              <a:rPr lang="en" dirty="0" err="1"/>
              <a:t>uilt</a:t>
            </a:r>
            <a:r>
              <a:rPr lang="en" dirty="0"/>
              <a:t> from a </a:t>
            </a:r>
            <a:r>
              <a:rPr lang="en" dirty="0" err="1"/>
              <a:t>dockerfile</a:t>
            </a:r>
            <a:r>
              <a:rPr lang="en" dirty="0"/>
              <a:t>; set of files (layers)</a:t>
            </a:r>
            <a:endParaRPr dirty="0"/>
          </a:p>
        </p:txBody>
      </p:sp>
      <p:sp>
        <p:nvSpPr>
          <p:cNvPr id="312" name="Google Shape;312;p49"/>
          <p:cNvSpPr txBox="1">
            <a:spLocks noGrp="1"/>
          </p:cNvSpPr>
          <p:nvPr>
            <p:ph type="title" idx="5"/>
          </p:nvPr>
        </p:nvSpPr>
        <p:spPr>
          <a:xfrm>
            <a:off x="6667746" y="2061105"/>
            <a:ext cx="1985400" cy="3873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lvl="0"/>
            <a:r>
              <a:rPr lang="en" dirty="0"/>
              <a:t>C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dirty="0"/>
              <a:t>NT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AI</a:t>
            </a:r>
            <a:r>
              <a:rPr lang="en" dirty="0"/>
              <a:t>NER</a:t>
            </a:r>
            <a:endParaRPr dirty="0"/>
          </a:p>
        </p:txBody>
      </p:sp>
      <p:sp>
        <p:nvSpPr>
          <p:cNvPr id="313" name="Google Shape;313;p49"/>
          <p:cNvSpPr txBox="1">
            <a:spLocks noGrp="1"/>
          </p:cNvSpPr>
          <p:nvPr>
            <p:ph type="subTitle" idx="6"/>
          </p:nvPr>
        </p:nvSpPr>
        <p:spPr>
          <a:xfrm>
            <a:off x="6667749" y="2448390"/>
            <a:ext cx="1985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A</a:t>
            </a:r>
            <a:r>
              <a:rPr lang="en" dirty="0"/>
              <a:t>n isolated running process: instance of an image</a:t>
            </a:r>
            <a:endParaRPr dirty="0"/>
          </a:p>
        </p:txBody>
      </p:sp>
      <p:pic>
        <p:nvPicPr>
          <p:cNvPr id="29" name="Picture 2" descr="Understand Dockerfile. Dockerfile is the basic concept for… | by Rocky Chen  | The Startup | Medium">
            <a:extLst>
              <a:ext uri="{FF2B5EF4-FFF2-40B4-BE49-F238E27FC236}">
                <a16:creationId xmlns:a16="http://schemas.microsoft.com/office/drawing/2014/main" id="{19B41E5B-EF50-044A-B800-F12179C0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9836" r="8857" b="14611"/>
          <a:stretch/>
        </p:blipFill>
        <p:spPr bwMode="auto">
          <a:xfrm>
            <a:off x="0" y="0"/>
            <a:ext cx="5514888" cy="146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20;p42">
            <a:extLst>
              <a:ext uri="{FF2B5EF4-FFF2-40B4-BE49-F238E27FC236}">
                <a16:creationId xmlns:a16="http://schemas.microsoft.com/office/drawing/2014/main" id="{B4FFFB5F-57D6-494B-911F-84A992F75217}"/>
              </a:ext>
            </a:extLst>
          </p:cNvPr>
          <p:cNvSpPr txBox="1">
            <a:spLocks/>
          </p:cNvSpPr>
          <p:nvPr/>
        </p:nvSpPr>
        <p:spPr>
          <a:xfrm>
            <a:off x="1309339" y="1637404"/>
            <a:ext cx="7077800" cy="4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ncode Sans Expanded"/>
              <a:buNone/>
              <a:defRPr sz="1400" b="0" i="0" u="none" strike="noStrike" cap="none">
                <a:solidFill>
                  <a:schemeClr val="accent3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CA" dirty="0"/>
              <a:t>Provides an isolated environment for your analysis or applications.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FCB2-51BB-9641-83A7-5F955CA6BD11}"/>
              </a:ext>
            </a:extLst>
          </p:cNvPr>
          <p:cNvSpPr/>
          <p:nvPr/>
        </p:nvSpPr>
        <p:spPr>
          <a:xfrm>
            <a:off x="4572000" y="4393741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Download docker: </a:t>
            </a:r>
            <a:r>
              <a:rPr lang="en-US" dirty="0">
                <a:hlinkClick r:id="rId4"/>
              </a:rPr>
              <a:t>https://docs.docker.com/get-docker/</a:t>
            </a:r>
            <a:endParaRPr lang="en-US" dirty="0"/>
          </a:p>
          <a:p>
            <a:r>
              <a:rPr lang="en-US" dirty="0"/>
              <a:t>Docker registry: </a:t>
            </a:r>
            <a:r>
              <a:rPr lang="en-US" dirty="0">
                <a:hlinkClick r:id="rId5"/>
              </a:rPr>
              <a:t>https://hub.docker.com/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6"/>
              </a:rPr>
              <a:t>https://docs.docker.com/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A1F4-4500-B943-8968-042054F1CD3F}"/>
              </a:ext>
            </a:extLst>
          </p:cNvPr>
          <p:cNvSpPr/>
          <p:nvPr/>
        </p:nvSpPr>
        <p:spPr>
          <a:xfrm>
            <a:off x="3888677" y="3572933"/>
            <a:ext cx="1982197" cy="6773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docker build -t user/repo 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7C87CD-4E05-AA4F-AE7F-7FEBB725E7FD}"/>
              </a:ext>
            </a:extLst>
          </p:cNvPr>
          <p:cNvSpPr/>
          <p:nvPr/>
        </p:nvSpPr>
        <p:spPr>
          <a:xfrm>
            <a:off x="6667746" y="3562825"/>
            <a:ext cx="1982197" cy="6773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docker run -p port1:port2 -t user/repo</a:t>
            </a:r>
          </a:p>
        </p:txBody>
      </p:sp>
      <p:sp>
        <p:nvSpPr>
          <p:cNvPr id="37" name="Google Shape;468;p58">
            <a:extLst>
              <a:ext uri="{FF2B5EF4-FFF2-40B4-BE49-F238E27FC236}">
                <a16:creationId xmlns:a16="http://schemas.microsoft.com/office/drawing/2014/main" id="{63EA3C55-98F5-B74D-B71F-EB70A589B5F4}"/>
              </a:ext>
            </a:extLst>
          </p:cNvPr>
          <p:cNvSpPr txBox="1"/>
          <p:nvPr/>
        </p:nvSpPr>
        <p:spPr>
          <a:xfrm>
            <a:off x="8387138" y="11095"/>
            <a:ext cx="756861" cy="146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25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4121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CA3A12-1A4D-7048-AC69-6CCCDF37E332}"/>
              </a:ext>
            </a:extLst>
          </p:cNvPr>
          <p:cNvSpPr/>
          <p:nvPr/>
        </p:nvSpPr>
        <p:spPr>
          <a:xfrm>
            <a:off x="0" y="4835723"/>
            <a:ext cx="4341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lvl="0" indent="-196900"/>
            <a:r>
              <a:rPr lang="en-CA" dirty="0">
                <a:uFill>
                  <a:noFill/>
                </a:uFill>
                <a:hlinkClick r:id="rId3"/>
              </a:rPr>
              <a:t>https://github.com/nuest/ten-simple-rules-dockerfiles</a:t>
            </a:r>
            <a:endParaRPr lang="en-CA" dirty="0">
              <a:uFill>
                <a:noFill/>
              </a:u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4DA4A-27B5-7743-8BEC-9A7EF5071257}"/>
              </a:ext>
            </a:extLst>
          </p:cNvPr>
          <p:cNvSpPr/>
          <p:nvPr/>
        </p:nvSpPr>
        <p:spPr>
          <a:xfrm>
            <a:off x="2976050" y="2417862"/>
            <a:ext cx="3191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u="sng" dirty="0">
                <a:solidFill>
                  <a:schemeClr val="tx1"/>
                </a:solidFill>
                <a:latin typeface="Menlo" panose="020B0609030804020204" pitchFamily="49" charset="0"/>
              </a:rPr>
              <a:t>https://</a:t>
            </a:r>
            <a:r>
              <a:rPr lang="en-CA" b="1" u="sng" dirty="0" err="1">
                <a:solidFill>
                  <a:schemeClr val="tx1"/>
                </a:solidFill>
                <a:latin typeface="Menlo" panose="020B0609030804020204" pitchFamily="49" charset="0"/>
              </a:rPr>
              <a:t>youtu.be</a:t>
            </a:r>
            <a:r>
              <a:rPr lang="en-CA" b="1" u="sng" dirty="0">
                <a:solidFill>
                  <a:schemeClr val="tx1"/>
                </a:solidFill>
                <a:latin typeface="Menlo" panose="020B0609030804020204" pitchFamily="49" charset="0"/>
              </a:rPr>
              <a:t>/WF7JC7wSKAU</a:t>
            </a:r>
            <a:endParaRPr lang="en-CA" b="1" dirty="0">
              <a:solidFill>
                <a:schemeClr val="tx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5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" dirty="0"/>
              <a:t>AR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ING </a:t>
            </a:r>
            <a:r>
              <a:rPr lang="en" dirty="0"/>
              <a:t>I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 dirty="0"/>
              <a:t> CA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" dirty="0"/>
              <a:t>IN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G</a:t>
            </a:r>
            <a:endParaRPr dirty="0"/>
          </a:p>
        </p:txBody>
      </p:sp>
      <p:sp>
        <p:nvSpPr>
          <p:cNvPr id="615" name="Google Shape;615;p64"/>
          <p:cNvSpPr txBox="1"/>
          <p:nvPr/>
        </p:nvSpPr>
        <p:spPr>
          <a:xfrm>
            <a:off x="1346573" y="1308050"/>
            <a:ext cx="2099179" cy="38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" sz="24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D</a:t>
            </a:r>
            <a:r>
              <a:rPr lang="en" sz="24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24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CKE</a:t>
            </a:r>
            <a:r>
              <a:rPr lang="en" sz="24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" sz="24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HU</a:t>
            </a:r>
            <a:r>
              <a:rPr lang="en" sz="24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endParaRPr sz="24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p64"/>
          <p:cNvSpPr txBox="1"/>
          <p:nvPr/>
        </p:nvSpPr>
        <p:spPr>
          <a:xfrm>
            <a:off x="1346586" y="1695350"/>
            <a:ext cx="19854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rgbClr val="666666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P</a:t>
            </a:r>
            <a:r>
              <a:rPr lang="en" dirty="0" err="1">
                <a:solidFill>
                  <a:srgbClr val="666666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ublic</a:t>
            </a:r>
            <a:r>
              <a:rPr lang="en" dirty="0">
                <a:solidFill>
                  <a:srgbClr val="666666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 repository for docker images</a:t>
            </a:r>
            <a:endParaRPr dirty="0">
              <a:solidFill>
                <a:srgbClr val="666666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617" name="Google Shape;617;p64"/>
          <p:cNvSpPr txBox="1"/>
          <p:nvPr/>
        </p:nvSpPr>
        <p:spPr>
          <a:xfrm>
            <a:off x="1346577" y="3045703"/>
            <a:ext cx="1985400" cy="38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GI</a:t>
            </a:r>
            <a:r>
              <a:rPr lang="en" sz="24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2400" dirty="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rPr>
              <a:t>UB</a:t>
            </a:r>
            <a:endParaRPr sz="2400" dirty="0">
              <a:solidFill>
                <a:schemeClr val="l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18" name="Google Shape;618;p64"/>
          <p:cNvSpPr txBox="1"/>
          <p:nvPr/>
        </p:nvSpPr>
        <p:spPr>
          <a:xfrm>
            <a:off x="1346587" y="3432987"/>
            <a:ext cx="2209231" cy="106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rgbClr val="666666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P</a:t>
            </a:r>
            <a:r>
              <a:rPr lang="en" dirty="0" err="1">
                <a:solidFill>
                  <a:srgbClr val="666666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ublic</a:t>
            </a:r>
            <a:r>
              <a:rPr lang="en" dirty="0">
                <a:solidFill>
                  <a:srgbClr val="666666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/private hosting of folders (repositories) with Git integration + project management</a:t>
            </a:r>
            <a:endParaRPr dirty="0">
              <a:solidFill>
                <a:srgbClr val="666666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619" name="Google Shape;619;p64"/>
          <p:cNvSpPr txBox="1"/>
          <p:nvPr/>
        </p:nvSpPr>
        <p:spPr>
          <a:xfrm rot="5400000">
            <a:off x="520011" y="1541675"/>
            <a:ext cx="1067100" cy="5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lvl="0" algn="ctr"/>
            <a:r>
              <a:rPr lang="en" sz="3000" dirty="0">
                <a:solidFill>
                  <a:schemeClr val="dk1"/>
                </a:solidFill>
                <a:latin typeface="Raleway"/>
                <a:ea typeface="Raleway Thin"/>
                <a:cs typeface="Raleway Thin"/>
                <a:sym typeface="Raleway"/>
              </a:rPr>
              <a:t>#</a:t>
            </a:r>
            <a:r>
              <a:rPr lang="en" sz="3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3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0" name="Google Shape;620;p64"/>
          <p:cNvSpPr txBox="1"/>
          <p:nvPr/>
        </p:nvSpPr>
        <p:spPr>
          <a:xfrm rot="5400000">
            <a:off x="520011" y="3282563"/>
            <a:ext cx="1067100" cy="59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aleway"/>
                <a:ea typeface="Raleway Thin"/>
                <a:cs typeface="Raleway Thin"/>
                <a:sym typeface="Raleway"/>
              </a:rPr>
              <a:t>#</a:t>
            </a:r>
            <a:r>
              <a:rPr lang="en" sz="3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3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468;p58">
            <a:extLst>
              <a:ext uri="{FF2B5EF4-FFF2-40B4-BE49-F238E27FC236}">
                <a16:creationId xmlns:a16="http://schemas.microsoft.com/office/drawing/2014/main" id="{0BC62184-403F-D844-B2B6-9D5E4EFBEEA8}"/>
              </a:ext>
            </a:extLst>
          </p:cNvPr>
          <p:cNvSpPr txBox="1"/>
          <p:nvPr/>
        </p:nvSpPr>
        <p:spPr>
          <a:xfrm>
            <a:off x="0" y="0"/>
            <a:ext cx="756861" cy="99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25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2028E-0703-1A4E-A312-E1EF9396C8C0}"/>
              </a:ext>
            </a:extLst>
          </p:cNvPr>
          <p:cNvSpPr/>
          <p:nvPr/>
        </p:nvSpPr>
        <p:spPr>
          <a:xfrm>
            <a:off x="5236038" y="1499708"/>
            <a:ext cx="2766123" cy="6773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docker push user/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repo:version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E5619C-E7D7-904C-A1D8-6ACAE7E24BE0}"/>
              </a:ext>
            </a:extLst>
          </p:cNvPr>
          <p:cNvSpPr/>
          <p:nvPr/>
        </p:nvSpPr>
        <p:spPr>
          <a:xfrm>
            <a:off x="5024370" y="2899648"/>
            <a:ext cx="37469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Make GitHub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to </a:t>
            </a:r>
            <a:r>
              <a:rPr lang="en-US" dirty="0" err="1"/>
              <a:t>Github</a:t>
            </a: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>
                <a:latin typeface="Courier" pitchFamily="2" charset="0"/>
              </a:rPr>
              <a:t>git --version</a:t>
            </a:r>
            <a:endParaRPr lang="en-US" dirty="0">
              <a:latin typeface="Courier" pitchFamily="2" charset="0"/>
            </a:endParaRP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git </a:t>
            </a:r>
            <a:r>
              <a:rPr lang="en-US" dirty="0" err="1">
                <a:latin typeface="Courier" pitchFamily="2" charset="0"/>
              </a:rPr>
              <a:t>init</a:t>
            </a:r>
            <a:endParaRPr lang="en-US" dirty="0">
              <a:latin typeface="Courier" pitchFamily="2" charset="0"/>
            </a:endParaRP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git add .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git commit –m “project setup”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git push origin main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DD12A-237C-D44C-B0AB-7B1D4E37C1D7}"/>
              </a:ext>
            </a:extLst>
          </p:cNvPr>
          <p:cNvSpPr/>
          <p:nvPr/>
        </p:nvSpPr>
        <p:spPr>
          <a:xfrm>
            <a:off x="0" y="470897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Install Git: </a:t>
            </a:r>
            <a:r>
              <a:rPr lang="en-US" sz="1200" dirty="0"/>
              <a:t>https://git-</a:t>
            </a:r>
            <a:r>
              <a:rPr lang="en-US" sz="1200" dirty="0" err="1"/>
              <a:t>scm.com</a:t>
            </a:r>
            <a:r>
              <a:rPr lang="en-US" sz="1200" dirty="0"/>
              <a:t>/book/</a:t>
            </a:r>
            <a:r>
              <a:rPr lang="en-US" sz="1200" dirty="0" err="1"/>
              <a:t>en</a:t>
            </a:r>
            <a:r>
              <a:rPr lang="en-US" sz="1200" dirty="0"/>
              <a:t>/v2/Getting-Started-Installing-Git</a:t>
            </a:r>
          </a:p>
          <a:p>
            <a:r>
              <a:rPr lang="en-US" sz="1200" b="1" dirty="0" err="1"/>
              <a:t>github</a:t>
            </a:r>
            <a:r>
              <a:rPr lang="en-US" sz="1200" b="1" dirty="0"/>
              <a:t> keys: </a:t>
            </a:r>
            <a:r>
              <a:rPr lang="en-US" sz="1200" dirty="0"/>
              <a:t>https://</a:t>
            </a:r>
            <a:r>
              <a:rPr lang="en-US" sz="1200" dirty="0" err="1"/>
              <a:t>docs.github.com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github</a:t>
            </a:r>
            <a:r>
              <a:rPr lang="en-US" sz="1200" dirty="0"/>
              <a:t>/authenticating-to-</a:t>
            </a:r>
            <a:r>
              <a:rPr lang="en-US" sz="1200" dirty="0" err="1"/>
              <a:t>github</a:t>
            </a:r>
            <a:r>
              <a:rPr lang="en-US" sz="1200" dirty="0"/>
              <a:t>/generating-a-new-</a:t>
            </a:r>
            <a:r>
              <a:rPr lang="en-US" sz="1200" dirty="0" err="1"/>
              <a:t>ssh</a:t>
            </a:r>
            <a:r>
              <a:rPr lang="en-US" sz="1200" dirty="0"/>
              <a:t>-key-and-adding-it-to-the-</a:t>
            </a:r>
            <a:r>
              <a:rPr lang="en-US" sz="1200" dirty="0" err="1"/>
              <a:t>ssh</a:t>
            </a:r>
            <a:r>
              <a:rPr lang="en-US" sz="1200" dirty="0"/>
              <a:t>-agent</a:t>
            </a:r>
          </a:p>
        </p:txBody>
      </p:sp>
    </p:spTree>
    <p:extLst>
      <p:ext uri="{BB962C8B-B14F-4D97-AF65-F5344CB8AC3E}">
        <p14:creationId xmlns:p14="http://schemas.microsoft.com/office/powerpoint/2010/main" val="321121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E9AE05-CCE7-524E-820A-860CFD2F94BD}"/>
              </a:ext>
            </a:extLst>
          </p:cNvPr>
          <p:cNvSpPr/>
          <p:nvPr/>
        </p:nvSpPr>
        <p:spPr>
          <a:xfrm>
            <a:off x="2976050" y="2417862"/>
            <a:ext cx="3191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u="sng" dirty="0">
                <a:solidFill>
                  <a:schemeClr val="tx1"/>
                </a:solidFill>
                <a:latin typeface="Menlo" panose="020B0609030804020204" pitchFamily="49" charset="0"/>
              </a:rPr>
              <a:t>https://</a:t>
            </a:r>
            <a:r>
              <a:rPr lang="en-CA" b="1" u="sng" dirty="0" err="1">
                <a:solidFill>
                  <a:schemeClr val="tx1"/>
                </a:solidFill>
                <a:latin typeface="Menlo" panose="020B0609030804020204" pitchFamily="49" charset="0"/>
              </a:rPr>
              <a:t>youtu.be</a:t>
            </a:r>
            <a:r>
              <a:rPr lang="en-CA" b="1" u="sng" dirty="0">
                <a:solidFill>
                  <a:schemeClr val="tx1"/>
                </a:solidFill>
                <a:latin typeface="Menlo" panose="020B0609030804020204" pitchFamily="49" charset="0"/>
              </a:rPr>
              <a:t>/6XOErd3zs3E</a:t>
            </a:r>
            <a:endParaRPr lang="en-CA" b="1" dirty="0">
              <a:solidFill>
                <a:schemeClr val="tx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7"/>
          <p:cNvSpPr txBox="1">
            <a:spLocks noGrp="1"/>
          </p:cNvSpPr>
          <p:nvPr>
            <p:ph type="title"/>
          </p:nvPr>
        </p:nvSpPr>
        <p:spPr>
          <a:xfrm>
            <a:off x="3881437" y="446002"/>
            <a:ext cx="4542895" cy="488700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RS</a:t>
            </a:r>
            <a:r>
              <a:rPr lang="en" dirty="0"/>
              <a:t>IO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N </a:t>
            </a:r>
            <a:r>
              <a:rPr lang="en" dirty="0"/>
              <a:t>CO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NT</a:t>
            </a:r>
            <a:r>
              <a:rPr lang="en" dirty="0"/>
              <a:t>ROL U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SI</a:t>
            </a:r>
            <a:r>
              <a:rPr lang="en" dirty="0"/>
              <a:t>NG GIT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84" name="Picture 4" descr="Git flow as version control system | by Mikael Hadler | Training Center |  Medium">
            <a:extLst>
              <a:ext uri="{FF2B5EF4-FFF2-40B4-BE49-F238E27FC236}">
                <a16:creationId xmlns:a16="http://schemas.microsoft.com/office/drawing/2014/main" id="{E178FC07-32E7-C24E-A385-67D837F0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19"/>
            <a:ext cx="3881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427E7-9DAD-AE4B-9D1E-2BDE4CA8E1E0}"/>
              </a:ext>
            </a:extLst>
          </p:cNvPr>
          <p:cNvSpPr/>
          <p:nvPr/>
        </p:nvSpPr>
        <p:spPr>
          <a:xfrm>
            <a:off x="-287867" y="0"/>
            <a:ext cx="3166534" cy="5342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6" name="Picture 6" descr="So WTF is git?. Well, I couldn't think of an… | by Mayomi Ayandiran |  codeburst">
            <a:extLst>
              <a:ext uri="{FF2B5EF4-FFF2-40B4-BE49-F238E27FC236}">
                <a16:creationId xmlns:a16="http://schemas.microsoft.com/office/drawing/2014/main" id="{66153B7B-E566-5945-A335-EC1202BCE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t="1811" r="17676"/>
          <a:stretch/>
        </p:blipFill>
        <p:spPr bwMode="auto">
          <a:xfrm>
            <a:off x="5596466" y="1499420"/>
            <a:ext cx="2385084" cy="35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B3AE18-EC9A-ED4E-B1B6-62385836531E}"/>
              </a:ext>
            </a:extLst>
          </p:cNvPr>
          <p:cNvSpPr/>
          <p:nvPr/>
        </p:nvSpPr>
        <p:spPr>
          <a:xfrm>
            <a:off x="3030536" y="4918939"/>
            <a:ext cx="62446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www.coursera.org</a:t>
            </a:r>
            <a:r>
              <a:rPr lang="en-US" sz="1200" dirty="0"/>
              <a:t>/learn/</a:t>
            </a:r>
            <a:r>
              <a:rPr lang="en-US" sz="1200" dirty="0" err="1"/>
              <a:t>introduction-git-github?specialization</a:t>
            </a:r>
            <a:r>
              <a:rPr lang="en-US" sz="1200" dirty="0"/>
              <a:t>=google-it-automation</a:t>
            </a:r>
          </a:p>
        </p:txBody>
      </p:sp>
    </p:spTree>
    <p:extLst>
      <p:ext uri="{BB962C8B-B14F-4D97-AF65-F5344CB8AC3E}">
        <p14:creationId xmlns:p14="http://schemas.microsoft.com/office/powerpoint/2010/main" val="7233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 rot="5400000">
            <a:off x="-1947150" y="2478100"/>
            <a:ext cx="4605300" cy="7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RE</a:t>
            </a:r>
            <a:r>
              <a:rPr lang="en" sz="4000" dirty="0">
                <a:solidFill>
                  <a:schemeClr val="dk1"/>
                </a:solidFill>
                <a:latin typeface="Raleway"/>
                <a:ea typeface="Raleway Thin"/>
                <a:cs typeface="Raleway Thin"/>
                <a:sym typeface="Raleway"/>
              </a:rPr>
              <a:t>PR</a:t>
            </a:r>
            <a:r>
              <a:rPr lang="en" sz="4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ODUC</a:t>
            </a:r>
            <a:r>
              <a:rPr lang="en" sz="4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IB</a:t>
            </a:r>
            <a:r>
              <a:rPr lang="en" sz="4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LITY</a:t>
            </a:r>
            <a:endParaRPr sz="4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 rot="5400000">
            <a:off x="7753675" y="604550"/>
            <a:ext cx="2069700" cy="7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endParaRPr sz="4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720000" y="542607"/>
            <a:ext cx="7704000" cy="1461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lvl="0"/>
            <a:r>
              <a:rPr lang="en" sz="6000" dirty="0"/>
              <a:t>	</a:t>
            </a:r>
            <a:r>
              <a:rPr lang="en" sz="5000" dirty="0"/>
              <a:t>Some final thoughts</a:t>
            </a:r>
            <a:endParaRPr sz="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BFBBB1-B346-604E-B685-3231030BD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465" y="2220745"/>
            <a:ext cx="8026602" cy="238014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Only copy and paste from Google (code, beware of conversion errors).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Type less; learn key shortcuts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Package repetitive tasks into Python modules or R packages with versioning for future re-use.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Add continuous integration, continuous delivery (</a:t>
            </a:r>
            <a:r>
              <a:rPr lang="en-US" sz="1800" i="1" dirty="0"/>
              <a:t>e.g. </a:t>
            </a:r>
            <a:r>
              <a:rPr lang="en-US" sz="1800" dirty="0"/>
              <a:t>.</a:t>
            </a:r>
            <a:r>
              <a:rPr lang="en-US" sz="1800" dirty="0" err="1"/>
              <a:t>travis.yml</a:t>
            </a:r>
            <a:r>
              <a:rPr lang="en-US" sz="1800" dirty="0"/>
              <a:t>) to continuous re-build </a:t>
            </a:r>
            <a:r>
              <a:rPr lang="en-US" sz="1800" dirty="0" err="1"/>
              <a:t>dockerfile</a:t>
            </a:r>
            <a:r>
              <a:rPr lang="en-US" sz="1800" dirty="0"/>
              <a:t> and run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develop a front-end that automagically scaffolds the code for you and saves to a GitHub repository.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921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0F4E82-E6D0-374D-B16C-02ACD12E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1" y="3925615"/>
            <a:ext cx="9143999" cy="1217886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/>
          <a:p>
            <a:pPr lvl="0" algn="ctr"/>
            <a:r>
              <a:rPr lang="en" dirty="0"/>
              <a:t>A T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OO</a:t>
            </a:r>
            <a:r>
              <a:rPr lang="en" dirty="0"/>
              <a:t>L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K</a:t>
            </a:r>
            <a:r>
              <a:rPr lang="en" dirty="0"/>
              <a:t>IT F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OR</a:t>
            </a:r>
            <a:r>
              <a:rPr lang="en" dirty="0"/>
              <a:t> C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OM</a:t>
            </a:r>
            <a:r>
              <a:rPr lang="en" dirty="0"/>
              <a:t>PUT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ION</a:t>
            </a:r>
            <a:r>
              <a:rPr lang="en" dirty="0"/>
              <a:t>A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L </a:t>
            </a:r>
            <a:r>
              <a:rPr lang="en" dirty="0"/>
              <a:t>RE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PRO</a:t>
            </a:r>
            <a:r>
              <a:rPr lang="en" dirty="0"/>
              <a:t>DUCI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BI</a:t>
            </a:r>
            <a:r>
              <a:rPr lang="en" dirty="0"/>
              <a:t>LITY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D1FF6-8422-4341-8E51-96389F5FD1CD}"/>
              </a:ext>
            </a:extLst>
          </p:cNvPr>
          <p:cNvSpPr/>
          <p:nvPr/>
        </p:nvSpPr>
        <p:spPr>
          <a:xfrm>
            <a:off x="2064774" y="3549445"/>
            <a:ext cx="471949" cy="22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C09BF2-D44E-034C-A4AA-718BDB46E2C0}"/>
              </a:ext>
            </a:extLst>
          </p:cNvPr>
          <p:cNvSpPr/>
          <p:nvPr/>
        </p:nvSpPr>
        <p:spPr>
          <a:xfrm>
            <a:off x="2920182" y="3495367"/>
            <a:ext cx="693174" cy="22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BE28B8-6514-9F44-96D5-30AE9893A6AA}"/>
              </a:ext>
            </a:extLst>
          </p:cNvPr>
          <p:cNvSpPr/>
          <p:nvPr/>
        </p:nvSpPr>
        <p:spPr>
          <a:xfrm>
            <a:off x="4222954" y="3382296"/>
            <a:ext cx="693174" cy="22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3B40-7349-7045-885B-64F3E0EBDB4E}"/>
              </a:ext>
            </a:extLst>
          </p:cNvPr>
          <p:cNvSpPr/>
          <p:nvPr/>
        </p:nvSpPr>
        <p:spPr>
          <a:xfrm>
            <a:off x="7939548" y="3427813"/>
            <a:ext cx="1096297" cy="347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2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4"/>
          <p:cNvSpPr txBox="1">
            <a:spLocks noGrp="1"/>
          </p:cNvSpPr>
          <p:nvPr>
            <p:ph type="title"/>
          </p:nvPr>
        </p:nvSpPr>
        <p:spPr>
          <a:xfrm>
            <a:off x="720000" y="276525"/>
            <a:ext cx="8424000" cy="1320000"/>
          </a:xfrm>
          <a:prstGeom prst="rect">
            <a:avLst/>
          </a:prstGeom>
        </p:spPr>
        <p:txBody>
          <a:bodyPr spcFirstLastPara="1" wrap="square" lIns="91425" tIns="0" rIns="91425" bIns="19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dirty="0"/>
              <a:t>N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K</a:t>
            </a:r>
            <a:r>
              <a:rPr lang="en" dirty="0"/>
              <a:t>S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!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4" name="Google Shape;764;p74"/>
          <p:cNvSpPr txBox="1">
            <a:spLocks noGrp="1"/>
          </p:cNvSpPr>
          <p:nvPr>
            <p:ph type="subTitle" idx="1"/>
          </p:nvPr>
        </p:nvSpPr>
        <p:spPr>
          <a:xfrm>
            <a:off x="1186724" y="2254697"/>
            <a:ext cx="6741540" cy="10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you have any questions?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singh.analytics@gmail.com | @asingh_22g | 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" dirty="0" err="1">
                <a:solidFill>
                  <a:schemeClr val="bg2">
                    <a:lumMod val="50000"/>
                  </a:schemeClr>
                </a:solidFill>
              </a:rPr>
              <a:t>mritsingh.ca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CA" b="1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" b="1" dirty="0" err="1">
                <a:solidFill>
                  <a:schemeClr val="bg2">
                    <a:lumMod val="50000"/>
                  </a:schemeClr>
                </a:solidFill>
              </a:rPr>
              <a:t>ource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 repo: 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/singha53/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reproducible_analysis_demo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2" name="Google Shape;8492;p9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0051E-26DB-9E48-81EA-0445E462B9C0}"/>
              </a:ext>
            </a:extLst>
          </p:cNvPr>
          <p:cNvSpPr/>
          <p:nvPr/>
        </p:nvSpPr>
        <p:spPr>
          <a:xfrm>
            <a:off x="0" y="231014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=s3JldKoA0zw&amp;ab_channel=</a:t>
            </a:r>
            <a:r>
              <a:rPr lang="en-CA" dirty="0" err="1"/>
              <a:t>bartomeuslab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829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2"/>
          <p:cNvSpPr txBox="1"/>
          <p:nvPr/>
        </p:nvSpPr>
        <p:spPr>
          <a:xfrm rot="5400000">
            <a:off x="8530650" y="-110800"/>
            <a:ext cx="5106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288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“”</a:t>
            </a:r>
            <a:endParaRPr sz="42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p72"/>
          <p:cNvSpPr txBox="1">
            <a:spLocks noGrp="1"/>
          </p:cNvSpPr>
          <p:nvPr>
            <p:ph type="title"/>
          </p:nvPr>
        </p:nvSpPr>
        <p:spPr>
          <a:xfrm>
            <a:off x="0" y="506500"/>
            <a:ext cx="9144000" cy="488700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/>
          <a:p>
            <a:pPr lvl="0" algn="ctr"/>
            <a:r>
              <a:rPr lang="en-CA" dirty="0"/>
              <a:t>T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CA" dirty="0"/>
              <a:t>BL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CA" dirty="0"/>
              <a:t> O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CA" dirty="0"/>
              <a:t> CO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-CA" dirty="0"/>
              <a:t>T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CA" dirty="0"/>
              <a:t>N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CA" dirty="0"/>
              <a:t>S</a:t>
            </a:r>
          </a:p>
        </p:txBody>
      </p:sp>
      <p:sp>
        <p:nvSpPr>
          <p:cNvPr id="736" name="Google Shape;736;p72"/>
          <p:cNvSpPr txBox="1">
            <a:spLocks noGrp="1"/>
          </p:cNvSpPr>
          <p:nvPr>
            <p:ph type="title" idx="2"/>
          </p:nvPr>
        </p:nvSpPr>
        <p:spPr>
          <a:xfrm>
            <a:off x="4656334" y="2635231"/>
            <a:ext cx="3491400" cy="3873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lvl="0"/>
            <a:r>
              <a:rPr lang="en-CA" dirty="0"/>
              <a:t>S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dirty="0"/>
              <a:t>MPL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CA" dirty="0"/>
              <a:t> WO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RK</a:t>
            </a:r>
            <a:r>
              <a:rPr lang="en-CA" dirty="0"/>
              <a:t>FLOW</a:t>
            </a:r>
          </a:p>
        </p:txBody>
      </p:sp>
      <p:sp>
        <p:nvSpPr>
          <p:cNvPr id="737" name="Google Shape;737;p72"/>
          <p:cNvSpPr txBox="1">
            <a:spLocks noGrp="1"/>
          </p:cNvSpPr>
          <p:nvPr>
            <p:ph type="subTitle" idx="1"/>
          </p:nvPr>
        </p:nvSpPr>
        <p:spPr>
          <a:xfrm>
            <a:off x="4656356" y="3022530"/>
            <a:ext cx="3491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CA" dirty="0"/>
              <a:t>4 steps to a reproducible workflow</a:t>
            </a:r>
          </a:p>
        </p:txBody>
      </p:sp>
      <p:sp>
        <p:nvSpPr>
          <p:cNvPr id="738" name="Google Shape;738;p72"/>
          <p:cNvSpPr txBox="1">
            <a:spLocks noGrp="1"/>
          </p:cNvSpPr>
          <p:nvPr>
            <p:ph type="title" idx="3"/>
          </p:nvPr>
        </p:nvSpPr>
        <p:spPr>
          <a:xfrm>
            <a:off x="4656363" y="1527150"/>
            <a:ext cx="3491400" cy="3873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lvl="0"/>
            <a:r>
              <a:rPr lang="en" dirty="0"/>
              <a:t>B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AC</a:t>
            </a:r>
            <a:r>
              <a:rPr lang="en" dirty="0"/>
              <a:t>KGR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OU</a:t>
            </a:r>
            <a:r>
              <a:rPr lang="en" dirty="0"/>
              <a:t>ND</a:t>
            </a:r>
            <a:endParaRPr dirty="0"/>
          </a:p>
        </p:txBody>
      </p:sp>
      <p:sp>
        <p:nvSpPr>
          <p:cNvPr id="739" name="Google Shape;739;p72"/>
          <p:cNvSpPr txBox="1">
            <a:spLocks noGrp="1"/>
          </p:cNvSpPr>
          <p:nvPr>
            <p:ph type="subTitle" idx="4"/>
          </p:nvPr>
        </p:nvSpPr>
        <p:spPr>
          <a:xfrm>
            <a:off x="4656370" y="1914434"/>
            <a:ext cx="3491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CA" dirty="0"/>
              <a:t>Reproducibility crisis: computational reproducibility </a:t>
            </a:r>
          </a:p>
        </p:txBody>
      </p:sp>
      <p:sp>
        <p:nvSpPr>
          <p:cNvPr id="740" name="Google Shape;740;p72"/>
          <p:cNvSpPr txBox="1">
            <a:spLocks noGrp="1"/>
          </p:cNvSpPr>
          <p:nvPr>
            <p:ph type="title" idx="5"/>
          </p:nvPr>
        </p:nvSpPr>
        <p:spPr>
          <a:xfrm>
            <a:off x="4656334" y="3743328"/>
            <a:ext cx="3491400" cy="3873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lvl="0"/>
            <a:r>
              <a:rPr lang="en-CA" dirty="0"/>
              <a:t>S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-CA" dirty="0"/>
              <a:t>MM</a:t>
            </a:r>
            <a:r>
              <a:rPr lang="en-CA" dirty="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CA" dirty="0"/>
              <a:t>RY</a:t>
            </a:r>
          </a:p>
        </p:txBody>
      </p:sp>
      <p:sp>
        <p:nvSpPr>
          <p:cNvPr id="741" name="Google Shape;741;p72"/>
          <p:cNvSpPr txBox="1">
            <a:spLocks noGrp="1"/>
          </p:cNvSpPr>
          <p:nvPr>
            <p:ph type="subTitle" idx="6"/>
          </p:nvPr>
        </p:nvSpPr>
        <p:spPr>
          <a:xfrm>
            <a:off x="4656356" y="4130627"/>
            <a:ext cx="3491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dirty="0"/>
              <a:t>Additional tooling; Concluding remarks</a:t>
            </a:r>
            <a:endParaRPr dirty="0"/>
          </a:p>
        </p:txBody>
      </p:sp>
      <p:pic>
        <p:nvPicPr>
          <p:cNvPr id="11" name="Picture 2" descr="Difference">
            <a:extLst>
              <a:ext uri="{FF2B5EF4-FFF2-40B4-BE49-F238E27FC236}">
                <a16:creationId xmlns:a16="http://schemas.microsoft.com/office/drawing/2014/main" id="{A801B11B-3113-0048-A1AA-F0E75616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200"/>
            <a:ext cx="2203464" cy="41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/>
        </p:nvSpPr>
        <p:spPr>
          <a:xfrm rot="5400000">
            <a:off x="6558500" y="2539750"/>
            <a:ext cx="4148400" cy="10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44000" rIns="91425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</a:t>
            </a:r>
            <a:r>
              <a:rPr lang="en" sz="87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87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D</a:t>
            </a:r>
            <a:r>
              <a:rPr lang="en" sz="87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endParaRPr sz="55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47"/>
          <p:cNvSpPr txBox="1"/>
          <p:nvPr/>
        </p:nvSpPr>
        <p:spPr>
          <a:xfrm rot="5400000">
            <a:off x="-144000" y="126150"/>
            <a:ext cx="10143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" sz="25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25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25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endParaRPr sz="25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5" name="Google Shape;275;p47"/>
          <p:cNvPicPr preferRelativeResize="0"/>
          <p:nvPr/>
        </p:nvPicPr>
        <p:blipFill rotWithShape="1">
          <a:blip r:embed="rId3">
            <a:alphaModFix/>
          </a:blip>
          <a:srcRect l="63257" r="-548" b="-441"/>
          <a:stretch/>
        </p:blipFill>
        <p:spPr>
          <a:xfrm flipH="1">
            <a:off x="7043751" y="895350"/>
            <a:ext cx="1059299" cy="42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/>
          <a:p>
            <a:pPr lvl="0"/>
            <a:r>
              <a:rPr lang="en" dirty="0"/>
              <a:t>IRR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EPRO</a:t>
            </a:r>
            <a:r>
              <a:rPr lang="en" dirty="0"/>
              <a:t>DUCI</a:t>
            </a:r>
            <a:r>
              <a:rPr lang="en" dirty="0">
                <a:latin typeface="Raleway"/>
                <a:sym typeface="Raleway"/>
              </a:rPr>
              <a:t>BLE </a:t>
            </a:r>
            <a:r>
              <a:rPr lang="en" dirty="0"/>
              <a:t>R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ESE</a:t>
            </a:r>
            <a:r>
              <a:rPr lang="en" dirty="0"/>
              <a:t>AR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CH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1"/>
          </p:nvPr>
        </p:nvSpPr>
        <p:spPr>
          <a:xfrm>
            <a:off x="195417" y="1152692"/>
            <a:ext cx="3597266" cy="2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>
              <a:spcBef>
                <a:spcPts val="1200"/>
              </a:spcBef>
            </a:pPr>
            <a:r>
              <a:rPr lang="en" dirty="0">
                <a:solidFill>
                  <a:schemeClr val="dk1"/>
                </a:solidFill>
              </a:rPr>
              <a:t>Nature’s survey of 1,576 researchers found  70% of researchers said they failed to reproduce another scientists research</a:t>
            </a:r>
            <a:r>
              <a:rPr lang="en" baseline="30000" dirty="0">
                <a:solidFill>
                  <a:schemeClr val="dk1"/>
                </a:solidFill>
              </a:rPr>
              <a:t>1</a:t>
            </a:r>
            <a:r>
              <a:rPr lang="en" dirty="0">
                <a:solidFill>
                  <a:schemeClr val="dk1"/>
                </a:solidFill>
              </a:rPr>
              <a:t>.</a:t>
            </a:r>
          </a:p>
          <a:p>
            <a:pPr marL="241300" lvl="0" indent="-215900">
              <a:spcBef>
                <a:spcPts val="1200"/>
              </a:spcBef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▃"/>
            </a:pPr>
            <a:r>
              <a:rPr lang="en-CA" dirty="0">
                <a:solidFill>
                  <a:schemeClr val="dk1"/>
                </a:solidFill>
              </a:rPr>
              <a:t>Analyses have shown a reproducibility rate of 10% in preclinical cancer research</a:t>
            </a:r>
            <a:r>
              <a:rPr lang="en-CA" baseline="30000" dirty="0">
                <a:solidFill>
                  <a:schemeClr val="dk1"/>
                </a:solidFill>
              </a:rPr>
              <a:t>2</a:t>
            </a:r>
            <a:r>
              <a:rPr lang="en-CA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C2D3C1-D6EE-A84E-8551-4BD7C6DCB149}"/>
              </a:ext>
            </a:extLst>
          </p:cNvPr>
          <p:cNvSpPr/>
          <p:nvPr/>
        </p:nvSpPr>
        <p:spPr>
          <a:xfrm>
            <a:off x="195416" y="4427344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" lvl="0">
              <a:buSzPts val="1400"/>
            </a:pPr>
            <a:r>
              <a:rPr lang="en-CA" sz="1200" baseline="30000" dirty="0">
                <a:solidFill>
                  <a:schemeClr val="dk1"/>
                </a:solidFill>
              </a:rPr>
              <a:t>1</a:t>
            </a:r>
            <a:r>
              <a:rPr lang="en-CA" sz="1200" i="1" dirty="0">
                <a:solidFill>
                  <a:schemeClr val="dk1"/>
                </a:solidFill>
              </a:rPr>
              <a:t>Nature</a:t>
            </a:r>
            <a:r>
              <a:rPr lang="en-CA" sz="1200" dirty="0">
                <a:solidFill>
                  <a:schemeClr val="dk1"/>
                </a:solidFill>
              </a:rPr>
              <a:t> 533, 452-454 (2016)</a:t>
            </a:r>
          </a:p>
          <a:p>
            <a:pPr marL="25400" lvl="0">
              <a:buSzPts val="1400"/>
            </a:pPr>
            <a:r>
              <a:rPr lang="en-CA" sz="1200" baseline="30000" dirty="0">
                <a:solidFill>
                  <a:schemeClr val="dk1"/>
                </a:solidFill>
              </a:rPr>
              <a:t>2</a:t>
            </a:r>
            <a:r>
              <a:rPr lang="en-CA" sz="1200" i="1" dirty="0">
                <a:solidFill>
                  <a:schemeClr val="dk1"/>
                </a:solidFill>
              </a:rPr>
              <a:t>Nature</a:t>
            </a:r>
            <a:r>
              <a:rPr lang="en-CA" sz="1200" dirty="0">
                <a:solidFill>
                  <a:schemeClr val="dk1"/>
                </a:solidFill>
              </a:rPr>
              <a:t> 484, 531-533 (2012)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0ECF3A-B37C-894F-BCED-4A63D75E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58" y="1105518"/>
            <a:ext cx="2641543" cy="392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540B5-7FBC-AB4B-9F97-3CC76ED6C988}"/>
              </a:ext>
            </a:extLst>
          </p:cNvPr>
          <p:cNvSpPr/>
          <p:nvPr/>
        </p:nvSpPr>
        <p:spPr>
          <a:xfrm>
            <a:off x="3945411" y="2927684"/>
            <a:ext cx="1114926" cy="2165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1ED09-DE2C-264E-BCE2-11B98C09B81F}"/>
              </a:ext>
            </a:extLst>
          </p:cNvPr>
          <p:cNvSpPr/>
          <p:nvPr/>
        </p:nvSpPr>
        <p:spPr>
          <a:xfrm>
            <a:off x="3945411" y="3344778"/>
            <a:ext cx="1114926" cy="2165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A95A0-8637-AC41-9459-BA03B58820B7}"/>
              </a:ext>
            </a:extLst>
          </p:cNvPr>
          <p:cNvSpPr txBox="1"/>
          <p:nvPr/>
        </p:nvSpPr>
        <p:spPr>
          <a:xfrm>
            <a:off x="3872558" y="4843308"/>
            <a:ext cx="1964487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/>
              <a:t>code available but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344528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 rot="5400000">
            <a:off x="-1947150" y="2478100"/>
            <a:ext cx="4605300" cy="7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RE</a:t>
            </a:r>
            <a:r>
              <a:rPr lang="en" sz="4000" dirty="0">
                <a:solidFill>
                  <a:schemeClr val="dk1"/>
                </a:solidFill>
                <a:latin typeface="Raleway"/>
                <a:ea typeface="Raleway Thin"/>
                <a:cs typeface="Raleway Thin"/>
                <a:sym typeface="Raleway"/>
              </a:rPr>
              <a:t>PR</a:t>
            </a:r>
            <a:r>
              <a:rPr lang="en" sz="4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ODUC</a:t>
            </a:r>
            <a:r>
              <a:rPr lang="en" sz="4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IB</a:t>
            </a:r>
            <a:r>
              <a:rPr lang="en" sz="40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LITY</a:t>
            </a:r>
            <a:endParaRPr sz="4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 rot="5400000">
            <a:off x="7753675" y="604550"/>
            <a:ext cx="2069700" cy="7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endParaRPr sz="4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720000" y="542607"/>
            <a:ext cx="7704000" cy="1461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lvl="0"/>
            <a:r>
              <a:rPr lang="en" sz="5000" dirty="0"/>
              <a:t>	N</a:t>
            </a:r>
            <a:r>
              <a:rPr lang="en" sz="5000" dirty="0">
                <a:latin typeface="Raleway"/>
                <a:sym typeface="Raleway"/>
              </a:rPr>
              <a:t>E</a:t>
            </a:r>
            <a:r>
              <a:rPr lang="en" sz="5000" dirty="0"/>
              <a:t>VE</a:t>
            </a:r>
            <a:r>
              <a:rPr lang="en" sz="5000" dirty="0">
                <a:latin typeface="Raleway"/>
                <a:sym typeface="Raleway"/>
              </a:rPr>
              <a:t>R BE</a:t>
            </a:r>
            <a:r>
              <a:rPr lang="en" sz="5000" dirty="0"/>
              <a:t>EN E</a:t>
            </a:r>
            <a:r>
              <a:rPr lang="en" sz="5000" dirty="0">
                <a:latin typeface="Raleway"/>
                <a:sym typeface="Raleway"/>
              </a:rPr>
              <a:t>ASI</a:t>
            </a:r>
            <a:r>
              <a:rPr lang="en" sz="5000" dirty="0"/>
              <a:t>ER</a:t>
            </a:r>
            <a:endParaRPr sz="50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8F5A1-AD66-BD49-BDF6-0F6D684A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5" y="2003900"/>
            <a:ext cx="8397546" cy="2773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474F4-F6DE-704E-BE39-90B4EC378079}"/>
              </a:ext>
            </a:extLst>
          </p:cNvPr>
          <p:cNvSpPr/>
          <p:nvPr/>
        </p:nvSpPr>
        <p:spPr>
          <a:xfrm>
            <a:off x="5348208" y="4866501"/>
            <a:ext cx="3768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annakrystalli.me</a:t>
            </a:r>
            <a:r>
              <a:rPr lang="en-US" sz="1200" dirty="0"/>
              <a:t>/talks/r-in-repro-</a:t>
            </a:r>
            <a:r>
              <a:rPr lang="en-US" sz="1200" dirty="0" err="1"/>
              <a:t>research.html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552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/>
        </p:nvSpPr>
        <p:spPr>
          <a:xfrm>
            <a:off x="-1638" y="0"/>
            <a:ext cx="721638" cy="99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25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9" name="Google Shape;469;p58"/>
          <p:cNvSpPr txBox="1">
            <a:spLocks noGrp="1"/>
          </p:cNvSpPr>
          <p:nvPr>
            <p:ph type="title"/>
          </p:nvPr>
        </p:nvSpPr>
        <p:spPr>
          <a:xfrm>
            <a:off x="720000" y="506500"/>
            <a:ext cx="8424000" cy="488700"/>
          </a:xfrm>
          <a:prstGeom prst="rect">
            <a:avLst/>
          </a:prstGeom>
        </p:spPr>
        <p:txBody>
          <a:bodyPr spcFirstLastPara="1" wrap="square" lIns="91425" tIns="72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dirty="0"/>
              <a:t>MP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LE </a:t>
            </a:r>
            <a:r>
              <a:rPr lang="en" dirty="0"/>
              <a:t>W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OR</a:t>
            </a:r>
            <a:r>
              <a:rPr lang="en" dirty="0"/>
              <a:t>KFL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OW – paper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01A4A-CAF2-E443-9C22-4BECB82A29E6}"/>
              </a:ext>
            </a:extLst>
          </p:cNvPr>
          <p:cNvSpPr txBox="1"/>
          <p:nvPr/>
        </p:nvSpPr>
        <p:spPr>
          <a:xfrm>
            <a:off x="294217" y="1340643"/>
            <a:ext cx="2719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Current process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data (.</a:t>
            </a:r>
            <a:r>
              <a:rPr lang="en-US" dirty="0" err="1"/>
              <a:t>sh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analysis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Visual results (.r)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 paper (manually make word document)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AAC4D-8BF5-104A-99E9-F363AE0944D4}"/>
              </a:ext>
            </a:extLst>
          </p:cNvPr>
          <p:cNvSpPr/>
          <p:nvPr/>
        </p:nvSpPr>
        <p:spPr>
          <a:xfrm>
            <a:off x="-60905" y="4534348"/>
            <a:ext cx="5670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" lvl="0">
              <a:buSzPts val="1400"/>
            </a:pPr>
            <a:r>
              <a:rPr lang="en-CA" sz="1200" dirty="0">
                <a:solidFill>
                  <a:schemeClr val="dk1"/>
                </a:solidFill>
              </a:rPr>
              <a:t>PHATE: </a:t>
            </a:r>
            <a:r>
              <a:rPr lang="en-CA" sz="1200" i="1" dirty="0">
                <a:solidFill>
                  <a:schemeClr val="dk1"/>
                </a:solidFill>
              </a:rPr>
              <a:t>Nature Biotechnology</a:t>
            </a:r>
            <a:r>
              <a:rPr lang="en-CA" sz="1200" dirty="0">
                <a:solidFill>
                  <a:schemeClr val="dk1"/>
                </a:solidFill>
              </a:rPr>
              <a:t> 37, 1482-1492 (2019)</a:t>
            </a:r>
          </a:p>
          <a:p>
            <a:pPr marL="25400" lvl="0">
              <a:buSzPts val="1400"/>
            </a:pPr>
            <a:r>
              <a:rPr lang="en-CA" sz="1200" dirty="0">
                <a:solidFill>
                  <a:schemeClr val="dk1"/>
                </a:solidFill>
              </a:rPr>
              <a:t>https://</a:t>
            </a:r>
            <a:r>
              <a:rPr lang="en-CA" sz="1200" dirty="0" err="1">
                <a:solidFill>
                  <a:schemeClr val="dk1"/>
                </a:solidFill>
              </a:rPr>
              <a:t>bookdown.org</a:t>
            </a:r>
            <a:r>
              <a:rPr lang="en-CA" sz="1200" dirty="0">
                <a:solidFill>
                  <a:schemeClr val="dk1"/>
                </a:solidFill>
              </a:rPr>
              <a:t>/</a:t>
            </a:r>
            <a:r>
              <a:rPr lang="en-CA" sz="1200" dirty="0" err="1">
                <a:solidFill>
                  <a:schemeClr val="dk1"/>
                </a:solidFill>
              </a:rPr>
              <a:t>yihui</a:t>
            </a:r>
            <a:r>
              <a:rPr lang="en-CA" sz="1200" dirty="0">
                <a:solidFill>
                  <a:schemeClr val="dk1"/>
                </a:solidFill>
              </a:rPr>
              <a:t>/</a:t>
            </a:r>
            <a:r>
              <a:rPr lang="en-CA" sz="1200" dirty="0" err="1">
                <a:solidFill>
                  <a:schemeClr val="dk1"/>
                </a:solidFill>
              </a:rPr>
              <a:t>rmarkdown</a:t>
            </a:r>
            <a:r>
              <a:rPr lang="en-CA" sz="1200" dirty="0">
                <a:solidFill>
                  <a:schemeClr val="dk1"/>
                </a:solidFill>
              </a:rPr>
              <a:t>/</a:t>
            </a:r>
          </a:p>
          <a:p>
            <a:pPr marL="25400">
              <a:buSzPts val="1400"/>
            </a:pPr>
            <a:r>
              <a:rPr lang="en-US" sz="1200" dirty="0"/>
              <a:t>https://</a:t>
            </a:r>
            <a:r>
              <a:rPr lang="en-US" sz="1200" dirty="0" err="1"/>
              <a:t>www.rstudio.com</a:t>
            </a:r>
            <a:r>
              <a:rPr lang="en-US" sz="1200" dirty="0"/>
              <a:t>/wp-content/uploads/2015/02/</a:t>
            </a:r>
            <a:r>
              <a:rPr lang="en-US" sz="1200" dirty="0" err="1"/>
              <a:t>rmarkdown-cheatsheet.pdf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3ED37-8599-AD4E-B514-75E7D747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33" y="506499"/>
            <a:ext cx="2345267" cy="4649747"/>
          </a:xfrm>
          <a:prstGeom prst="rect">
            <a:avLst/>
          </a:prstGeom>
        </p:spPr>
      </p:pic>
      <p:sp>
        <p:nvSpPr>
          <p:cNvPr id="16" name="Google Shape;341;p50">
            <a:extLst>
              <a:ext uri="{FF2B5EF4-FFF2-40B4-BE49-F238E27FC236}">
                <a16:creationId xmlns:a16="http://schemas.microsoft.com/office/drawing/2014/main" id="{90712D11-7F6C-5543-B146-AD80D4C8AC1A}"/>
              </a:ext>
            </a:extLst>
          </p:cNvPr>
          <p:cNvSpPr txBox="1">
            <a:spLocks/>
          </p:cNvSpPr>
          <p:nvPr/>
        </p:nvSpPr>
        <p:spPr>
          <a:xfrm>
            <a:off x="2868082" y="1133616"/>
            <a:ext cx="3752789" cy="326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8000">
              <a:spcAft>
                <a:spcPts val="1200"/>
              </a:spcAft>
            </a:pPr>
            <a:r>
              <a:rPr lang="en-CA" dirty="0"/>
              <a:t>From </a:t>
            </a:r>
            <a:r>
              <a:rPr lang="en-CA" dirty="0" err="1"/>
              <a:t>rmarkdown.rstudio.com</a:t>
            </a:r>
            <a:r>
              <a:rPr lang="en-CA" dirty="0"/>
              <a:t>:</a:t>
            </a:r>
          </a:p>
          <a:p>
            <a:pPr marL="288000">
              <a:spcAft>
                <a:spcPts val="1200"/>
              </a:spcAft>
            </a:pPr>
            <a:r>
              <a:rPr lang="en-CA" b="1" i="1" dirty="0">
                <a:solidFill>
                  <a:srgbClr val="C00000"/>
                </a:solidFill>
              </a:rPr>
              <a:t>R Markdown </a:t>
            </a:r>
            <a:r>
              <a:rPr lang="en-CA" i="1" dirty="0"/>
              <a:t>documents are fully reproducible. Use a productive notebook interface to weave together narrative text and code to produce elegantly formatted output. Use multiple languages including R, Python, and SQL.</a:t>
            </a:r>
          </a:p>
          <a:p>
            <a:pPr marL="288000">
              <a:spcAft>
                <a:spcPts val="1200"/>
              </a:spcAft>
            </a:pPr>
            <a:r>
              <a:rPr lang="en-CA" b="1" i="1" dirty="0">
                <a:solidFill>
                  <a:srgbClr val="C00000"/>
                </a:solidFill>
              </a:rPr>
              <a:t>R Markdown </a:t>
            </a:r>
            <a:r>
              <a:rPr lang="en-CA" i="1" dirty="0"/>
              <a:t>supports dozens of static and dynamic output formats including HTML, PDF, MS Word, books, shiny applications, scientific articles etc.</a:t>
            </a:r>
          </a:p>
          <a:p>
            <a:pPr marL="288000">
              <a:spcAft>
                <a:spcPts val="1200"/>
              </a:spcAft>
            </a:pPr>
            <a:r>
              <a:rPr lang="en-CA" i="1" dirty="0" err="1"/>
              <a:t>Pandoc</a:t>
            </a:r>
            <a:r>
              <a:rPr lang="en-CA" i="1" dirty="0"/>
              <a:t> is used to convert </a:t>
            </a:r>
            <a:r>
              <a:rPr lang="en-CA" i="1" dirty="0" err="1"/>
              <a:t>Rmarkdown</a:t>
            </a:r>
            <a:r>
              <a:rPr lang="en-CA" i="1" dirty="0"/>
              <a:t> into </a:t>
            </a:r>
            <a:r>
              <a:rPr lang="en-CA" i="1" dirty="0" err="1"/>
              <a:t>varius</a:t>
            </a:r>
            <a:r>
              <a:rPr lang="en-CA" i="1" dirty="0"/>
              <a:t> formats (https://</a:t>
            </a:r>
            <a:r>
              <a:rPr lang="en-CA" i="1" dirty="0" err="1"/>
              <a:t>pandoc.org</a:t>
            </a:r>
            <a:r>
              <a:rPr lang="en-CA" i="1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05239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7A1ADD-C9F7-1545-B296-D722D3215872}"/>
              </a:ext>
            </a:extLst>
          </p:cNvPr>
          <p:cNvSpPr/>
          <p:nvPr/>
        </p:nvSpPr>
        <p:spPr>
          <a:xfrm>
            <a:off x="-59267" y="4498769"/>
            <a:ext cx="8966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pandoc</a:t>
            </a:r>
            <a:r>
              <a:rPr lang="en-US" sz="1000" dirty="0"/>
              <a:t> arguments: </a:t>
            </a:r>
            <a:r>
              <a:rPr lang="en-US" sz="1000" dirty="0">
                <a:hlinkClick r:id="rId3"/>
              </a:rPr>
              <a:t>https://github.com/pandoc/lua-filters</a:t>
            </a:r>
            <a:r>
              <a:rPr lang="en-US" sz="1000" dirty="0"/>
              <a:t>; R packages: </a:t>
            </a:r>
            <a:r>
              <a:rPr lang="en-US" sz="1000" dirty="0" err="1">
                <a:latin typeface="Courier" pitchFamily="2" charset="0"/>
              </a:rPr>
              <a:t>rticles</a:t>
            </a:r>
            <a:r>
              <a:rPr lang="en-US" sz="1000" dirty="0">
                <a:latin typeface="Courier" pitchFamily="2" charset="0"/>
              </a:rPr>
              <a:t>, </a:t>
            </a:r>
            <a:r>
              <a:rPr lang="en-US" sz="1000" dirty="0" err="1">
                <a:latin typeface="Courier" pitchFamily="2" charset="0"/>
              </a:rPr>
              <a:t>citr</a:t>
            </a:r>
            <a:endParaRPr lang="en-US" sz="1000" dirty="0">
              <a:latin typeface="Courier" pitchFamily="2" charset="0"/>
            </a:endParaRPr>
          </a:p>
          <a:p>
            <a:r>
              <a:rPr lang="en-US" sz="1000" dirty="0"/>
              <a:t>Get .</a:t>
            </a:r>
            <a:r>
              <a:rPr lang="en-US" sz="1000" dirty="0" err="1"/>
              <a:t>csl</a:t>
            </a:r>
            <a:r>
              <a:rPr lang="en-US" sz="1000" dirty="0"/>
              <a:t> file from: </a:t>
            </a:r>
            <a:r>
              <a:rPr lang="en-US" sz="1000" dirty="0">
                <a:hlinkClick r:id="rId4"/>
              </a:rPr>
              <a:t>https://github.com/citation-style-language/styles</a:t>
            </a:r>
            <a:r>
              <a:rPr lang="en-US" sz="1000" dirty="0"/>
              <a:t>; </a:t>
            </a:r>
            <a:r>
              <a:rPr lang="en-US" sz="1000" dirty="0">
                <a:hlinkClick r:id="rId5"/>
              </a:rPr>
              <a:t>https://www.zotero.org/styles</a:t>
            </a:r>
            <a:endParaRPr lang="en-US" sz="1000" dirty="0"/>
          </a:p>
          <a:p>
            <a:r>
              <a:rPr lang="en-US" sz="1000" dirty="0"/>
              <a:t>Get .bib from citation manager; </a:t>
            </a:r>
            <a:r>
              <a:rPr lang="en-US" sz="1000" dirty="0">
                <a:hlinkClick r:id="rId6"/>
              </a:rPr>
              <a:t>https://annakrystalli.me/rrtools-repro-research/paper.html</a:t>
            </a:r>
            <a:endParaRPr lang="en-US" sz="1000" dirty="0"/>
          </a:p>
          <a:p>
            <a:r>
              <a:rPr lang="en-US" sz="1000" dirty="0">
                <a:hlinkClick r:id="rId7"/>
              </a:rPr>
              <a:t>https://ctan.org/pkg/booktabs?lang=en</a:t>
            </a:r>
            <a:r>
              <a:rPr lang="en-US" sz="1000" dirty="0"/>
              <a:t>: </a:t>
            </a:r>
            <a:r>
              <a:rPr lang="en-US" sz="1000" dirty="0" err="1"/>
              <a:t>booktabs</a:t>
            </a:r>
            <a:r>
              <a:rPr lang="en-US" sz="1000" dirty="0"/>
              <a:t> (publication quality tables), </a:t>
            </a:r>
            <a:r>
              <a:rPr lang="en-US" sz="1000" dirty="0" err="1"/>
              <a:t>longtable</a:t>
            </a:r>
            <a:r>
              <a:rPr lang="en-US" sz="1000" dirty="0"/>
              <a:t> (allow tables to flow over page boundaries)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1DBF9A-3FC1-484A-8E98-CAE71523B3EB}"/>
              </a:ext>
            </a:extLst>
          </p:cNvPr>
          <p:cNvSpPr/>
          <p:nvPr/>
        </p:nvSpPr>
        <p:spPr>
          <a:xfrm>
            <a:off x="0" y="231014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u="sng" dirty="0"/>
              <a:t>https://</a:t>
            </a:r>
            <a:r>
              <a:rPr lang="en-CA" b="1" u="sng" dirty="0" err="1"/>
              <a:t>youtu.be</a:t>
            </a:r>
            <a:r>
              <a:rPr lang="en-CA" b="1" u="sng" dirty="0"/>
              <a:t>/uyE6eFUYdwg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55774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 rot="5400000">
            <a:off x="-1947150" y="2478100"/>
            <a:ext cx="4605300" cy="7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W</a:t>
            </a:r>
            <a:r>
              <a:rPr lang="en" sz="35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35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RK</a:t>
            </a:r>
            <a:r>
              <a:rPr lang="en" sz="35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</a:t>
            </a:r>
            <a:r>
              <a:rPr lang="en" sz="35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OWS</a:t>
            </a:r>
            <a:endParaRPr sz="35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 rot="5400000">
            <a:off x="7753675" y="604550"/>
            <a:ext cx="2069700" cy="7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r>
              <a:rPr lang="en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r>
              <a:rPr lang="en" sz="4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endParaRPr sz="4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720000" y="542607"/>
            <a:ext cx="7704000" cy="1461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>
                <a:latin typeface="Raleway"/>
                <a:ea typeface="Raleway"/>
                <a:cs typeface="Raleway"/>
                <a:sym typeface="Raleway"/>
              </a:rPr>
              <a:t>Makefile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0B282-52A1-F142-9DC8-F736B3E8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465" y="2220745"/>
            <a:ext cx="4656867" cy="238014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”software building automation tool that will execute repetitive tasks for you”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Makefile</a:t>
            </a:r>
            <a:r>
              <a:rPr lang="en-US" dirty="0"/>
              <a:t> (tells make what to do) consists of rules that specify relationships between files; divide analysis into a series of steps; re-run steps as needed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42A17-B967-ED41-B566-D6474E33BE4A}"/>
              </a:ext>
            </a:extLst>
          </p:cNvPr>
          <p:cNvSpPr txBox="1"/>
          <p:nvPr/>
        </p:nvSpPr>
        <p:spPr>
          <a:xfrm>
            <a:off x="5748867" y="2063984"/>
            <a:ext cx="314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Target</a:t>
            </a:r>
            <a:r>
              <a:rPr lang="en-US" dirty="0"/>
              <a:t>: prerequisites…</a:t>
            </a:r>
          </a:p>
          <a:p>
            <a:r>
              <a:rPr lang="en-US" dirty="0"/>
              <a:t>&lt;1 TAB&gt;</a:t>
            </a:r>
            <a:r>
              <a:rPr lang="en-US" i="1" dirty="0"/>
              <a:t>recipe</a:t>
            </a:r>
            <a:r>
              <a:rPr lang="en-US" dirty="0"/>
              <a:t>…</a:t>
            </a:r>
          </a:p>
          <a:p>
            <a:r>
              <a:rPr lang="en-US" dirty="0"/>
              <a:t>&lt;1 TAB&gt;</a:t>
            </a:r>
            <a:r>
              <a:rPr lang="en-US" i="1" dirty="0"/>
              <a:t>recipe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i="1" dirty="0"/>
              <a:t>target</a:t>
            </a:r>
            <a:r>
              <a:rPr lang="en-US" dirty="0"/>
              <a:t>: filename of generated file or name of action</a:t>
            </a:r>
          </a:p>
          <a:p>
            <a:endParaRPr lang="en-US" dirty="0"/>
          </a:p>
          <a:p>
            <a:r>
              <a:rPr lang="en-US" i="1" dirty="0"/>
              <a:t>prerequisites</a:t>
            </a:r>
            <a:r>
              <a:rPr lang="en-US" dirty="0"/>
              <a:t>: file(s) used to create the target file/action</a:t>
            </a:r>
          </a:p>
          <a:p>
            <a:endParaRPr lang="en-US" dirty="0"/>
          </a:p>
          <a:p>
            <a:r>
              <a:rPr lang="en-US" i="1" dirty="0"/>
              <a:t>recipe</a:t>
            </a:r>
            <a:r>
              <a:rPr lang="en-US" dirty="0"/>
              <a:t>: commands that make carries 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A552D-7A78-2E4C-8E6C-A79381781C13}"/>
              </a:ext>
            </a:extLst>
          </p:cNvPr>
          <p:cNvSpPr/>
          <p:nvPr/>
        </p:nvSpPr>
        <p:spPr>
          <a:xfrm>
            <a:off x="720000" y="4743390"/>
            <a:ext cx="8966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www.gnu.org</a:t>
            </a:r>
            <a:r>
              <a:rPr lang="en-US" sz="1000" dirty="0"/>
              <a:t>/software/make/manual/</a:t>
            </a:r>
            <a:r>
              <a:rPr lang="en-US" sz="1000" dirty="0" err="1"/>
              <a:t>make.html</a:t>
            </a:r>
            <a:endParaRPr lang="en-US" sz="1000" dirty="0"/>
          </a:p>
          <a:p>
            <a:r>
              <a:rPr lang="en-US" sz="1000" dirty="0"/>
              <a:t>https://cpb-ap-se2.wpmucdn.com/</a:t>
            </a:r>
            <a:r>
              <a:rPr lang="en-US" sz="1000" dirty="0" err="1"/>
              <a:t>blogs.auckland.ac.nz</a:t>
            </a:r>
            <a:r>
              <a:rPr lang="en-US" sz="1000" dirty="0"/>
              <a:t>/</a:t>
            </a:r>
            <a:r>
              <a:rPr lang="en-US" sz="1000" dirty="0" err="1"/>
              <a:t>dist</a:t>
            </a:r>
            <a:r>
              <a:rPr lang="en-US" sz="1000" dirty="0"/>
              <a:t>/1/411/files/2018/12/1_peterBaker_AASC18_talk-1aiphvo.pdf</a:t>
            </a:r>
          </a:p>
        </p:txBody>
      </p:sp>
      <p:sp>
        <p:nvSpPr>
          <p:cNvPr id="11" name="Google Shape;468;p58">
            <a:extLst>
              <a:ext uri="{FF2B5EF4-FFF2-40B4-BE49-F238E27FC236}">
                <a16:creationId xmlns:a16="http://schemas.microsoft.com/office/drawing/2014/main" id="{4FAFFEB2-1752-5742-97E6-751500B5D189}"/>
              </a:ext>
            </a:extLst>
          </p:cNvPr>
          <p:cNvSpPr txBox="1"/>
          <p:nvPr/>
        </p:nvSpPr>
        <p:spPr>
          <a:xfrm>
            <a:off x="-1638" y="0"/>
            <a:ext cx="721638" cy="99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25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093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3EA044-ADD9-7747-8220-70245D255B4F}"/>
              </a:ext>
            </a:extLst>
          </p:cNvPr>
          <p:cNvSpPr/>
          <p:nvPr/>
        </p:nvSpPr>
        <p:spPr>
          <a:xfrm>
            <a:off x="2976050" y="2417862"/>
            <a:ext cx="3191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u="sng" dirty="0">
                <a:solidFill>
                  <a:schemeClr val="tx1"/>
                </a:solidFill>
                <a:latin typeface="Menlo" panose="020B0609030804020204" pitchFamily="49" charset="0"/>
              </a:rPr>
              <a:t>https://</a:t>
            </a:r>
            <a:r>
              <a:rPr lang="en-CA" b="1" u="sng" dirty="0" err="1">
                <a:solidFill>
                  <a:schemeClr val="tx1"/>
                </a:solidFill>
                <a:latin typeface="Menlo" panose="020B0609030804020204" pitchFamily="49" charset="0"/>
              </a:rPr>
              <a:t>youtu.be</a:t>
            </a:r>
            <a:r>
              <a:rPr lang="en-CA" b="1" u="sng" dirty="0">
                <a:solidFill>
                  <a:schemeClr val="tx1"/>
                </a:solidFill>
                <a:latin typeface="Menlo" panose="020B0609030804020204" pitchFamily="49" charset="0"/>
              </a:rPr>
              <a:t>/</a:t>
            </a:r>
            <a:r>
              <a:rPr lang="en-CA" b="1" u="sng" dirty="0" err="1">
                <a:solidFill>
                  <a:schemeClr val="tx1"/>
                </a:solidFill>
                <a:latin typeface="Menlo" panose="020B0609030804020204" pitchFamily="49" charset="0"/>
              </a:rPr>
              <a:t>YqYAFJGccPk</a:t>
            </a:r>
            <a:endParaRPr lang="en-CA" b="1" dirty="0">
              <a:solidFill>
                <a:schemeClr val="tx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747998"/>
      </p:ext>
    </p:extLst>
  </p:cSld>
  <p:clrMapOvr>
    <a:masterClrMapping/>
  </p:clrMapOvr>
</p:sld>
</file>

<file path=ppt/theme/theme1.xml><?xml version="1.0" encoding="utf-8"?>
<a:theme xmlns:a="http://schemas.openxmlformats.org/drawingml/2006/main" name="Cool Design Slides for Marketing by Slidesgo">
  <a:themeElements>
    <a:clrScheme name="Simple Light">
      <a:dk1>
        <a:srgbClr val="000000"/>
      </a:dk1>
      <a:lt1>
        <a:srgbClr val="FFFFFF"/>
      </a:lt1>
      <a:dk2>
        <a:srgbClr val="9C9EA0"/>
      </a:dk2>
      <a:lt2>
        <a:srgbClr val="EDEEEE"/>
      </a:lt2>
      <a:accent1>
        <a:srgbClr val="FF6F00"/>
      </a:accent1>
      <a:accent2>
        <a:srgbClr val="00D985"/>
      </a:accent2>
      <a:accent3>
        <a:srgbClr val="666666"/>
      </a:accent3>
      <a:accent4>
        <a:srgbClr val="D9D9D9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7864</TotalTime>
  <Words>975</Words>
  <Application>Microsoft Macintosh PowerPoint</Application>
  <PresentationFormat>On-screen Show (16:9)</PresentationFormat>
  <Paragraphs>128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Encode Sans Expanded</vt:lpstr>
      <vt:lpstr>Proxima Nova Semibold</vt:lpstr>
      <vt:lpstr>Raleway Thin</vt:lpstr>
      <vt:lpstr>Menlo</vt:lpstr>
      <vt:lpstr>Raleway</vt:lpstr>
      <vt:lpstr>Roboto Condensed</vt:lpstr>
      <vt:lpstr>Proxima Nova</vt:lpstr>
      <vt:lpstr>Courier</vt:lpstr>
      <vt:lpstr>Cool Design Slides for Marketing by Slidesgo</vt:lpstr>
      <vt:lpstr>Slidesgo Final Pages</vt:lpstr>
      <vt:lpstr>Computational reproducibility for bioinformatics analyses</vt:lpstr>
      <vt:lpstr>PowerPoint Presentation</vt:lpstr>
      <vt:lpstr>TABLE OF CONTENTS</vt:lpstr>
      <vt:lpstr>IRREPRODUCIBLE RESEARCH</vt:lpstr>
      <vt:lpstr> NEVER BEEN EASIER</vt:lpstr>
      <vt:lpstr>SIMPLE WORKFLOW – paper</vt:lpstr>
      <vt:lpstr>PowerPoint Presentation</vt:lpstr>
      <vt:lpstr>Makefile</vt:lpstr>
      <vt:lpstr>PowerPoint Presentation</vt:lpstr>
      <vt:lpstr>DOCKERFILE</vt:lpstr>
      <vt:lpstr>PowerPoint Presentation</vt:lpstr>
      <vt:lpstr>SHARING IS CARING</vt:lpstr>
      <vt:lpstr>PowerPoint Presentation</vt:lpstr>
      <vt:lpstr>VERSION CONTROL USING GIT</vt:lpstr>
      <vt:lpstr> Some final thoughts</vt:lpstr>
      <vt:lpstr>A TOOLKIT FOR COMPUTIONAL REPRODUCIBILITY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DESIGN SLIDES </dc:title>
  <cp:lastModifiedBy>Amrit Singh</cp:lastModifiedBy>
  <cp:revision>107</cp:revision>
  <dcterms:modified xsi:type="dcterms:W3CDTF">2021-05-11T23:01:10Z</dcterms:modified>
</cp:coreProperties>
</file>